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6" r:id="rId1"/>
  </p:sldMasterIdLst>
  <p:sldIdLst>
    <p:sldId id="256" r:id="rId2"/>
    <p:sldId id="263" r:id="rId3"/>
    <p:sldId id="288" r:id="rId4"/>
    <p:sldId id="265" r:id="rId5"/>
    <p:sldId id="258" r:id="rId6"/>
    <p:sldId id="299" r:id="rId7"/>
    <p:sldId id="266" r:id="rId8"/>
    <p:sldId id="261" r:id="rId9"/>
    <p:sldId id="267" r:id="rId10"/>
    <p:sldId id="269" r:id="rId11"/>
    <p:sldId id="300" r:id="rId12"/>
    <p:sldId id="278" r:id="rId13"/>
    <p:sldId id="298" r:id="rId14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4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2C580F-F204-461B-9DDC-331D3A363C94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C040E-7D52-4595-AAED-ECC2BE8543DB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53C12-FF0E-4852-99FF-D4C61482FE5F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DA3DB-87C0-42A2-B3D9-E5A0F84BBDD9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E8AA4-3179-487F-AEF6-BB715CB3F0F3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A26E6-DB39-4A84-8A22-353E50ED414B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98EB64-6137-4E2D-91AA-B9AE93473B66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A3AE5-9E49-4F36-B587-04ED2DA77A22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096B50-77AC-43CE-A85E-D87A06C7034F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81015-EA6B-40D2-B167-9027A675CFAF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3C6F44-BD7E-4EC1-8F3D-3C49023EC931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AA181-9A94-4597-A028-DBCEF8E80CCF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031D0F-F8D2-4348-BBE1-723B12FF0AE0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EC975-E001-4E1E-978B-948C48AA9E80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96CC6-437B-436D-9F3C-DA74219C0736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F7DBD-EB87-4260-A8F1-F33FC144E0E3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FEB0B-C286-48B0-A914-B42BEFF092A0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08196-DCC2-4E8A-860A-4A534347E7C4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F52689-3CEF-4539-BE1C-06DA32D9DDC4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B182A-87E2-405C-8E63-19AEE01EB519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017AE5-1908-4883-A752-EB109D13BCF3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8957A-7E29-45B1-ADDA-13E2937C473A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531B77-D9F5-4A13-B202-82301D361E9B}" type="datetimeFigureOut">
              <a:rPr lang="fa-IR" smtClean="0"/>
              <a:pPr>
                <a:defRPr/>
              </a:pPr>
              <a:t>12/19/1429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416CD9-C54B-421E-A213-4ECEDBF0C1E9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976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Individual and organizational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narcissism</a:t>
            </a:r>
            <a:endParaRPr lang="fa-IR" sz="44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371850"/>
            <a:ext cx="7772400" cy="1200150"/>
          </a:xfrm>
        </p:spPr>
        <p:txBody>
          <a:bodyPr>
            <a:normAutofit fontScale="92500" lnSpcReduction="10000"/>
          </a:bodyPr>
          <a:lstStyle/>
          <a:p>
            <a:pPr marR="0" algn="ctr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Seyyed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Babak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Alavi</a:t>
            </a:r>
            <a:endParaRPr lang="fa-I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Graduate School of Management and Economics</a:t>
            </a:r>
          </a:p>
          <a:p>
            <a:pPr marR="0" algn="ctr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Sharif University of Technology</a:t>
            </a:r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5810250"/>
            <a:ext cx="7772400" cy="97155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Keywords: Narcissism, narcissistic leadership, organizational narcissism, social identity theory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b="1" dirty="0" smtClean="0">
                <a:effectLst/>
                <a:latin typeface="Times New Roman" pitchFamily="18" charset="0"/>
                <a:cs typeface="Times New Roman" pitchFamily="18" charset="0"/>
              </a:rPr>
              <a:t>Why studying narcissistic organizations?</a:t>
            </a:r>
            <a:endParaRPr lang="fa-IR" sz="3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 has been proposed that organizational narcissism may be an important reason for the fall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organizations (Levinson, 1993; Stein, 2003).</a:t>
            </a:r>
          </a:p>
          <a:p>
            <a:pPr algn="l" rtl="0" eaLnBrk="1" hangingPunct="1">
              <a:buFont typeface="Wingdings" pitchFamily="2" charset="2"/>
              <a:buChar char="Ø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Lack of attention to environment, denying required changes, entering new activities with inadequate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competencies, and a low level of organizational learning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are examples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mechanisms of how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this phenomenon may put organizations in danger.</a:t>
            </a:r>
            <a:endParaRPr lang="fa-I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2400" y="6096000"/>
            <a:ext cx="86160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Levinson, H. (1994). Why the behemoth fell: Psychological roots of corporate failure, 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American Psychologist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49, 5, 428-436.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effectLst/>
                <a:latin typeface="Times New Roman" pitchFamily="18" charset="0"/>
                <a:cs typeface="Times New Roman" pitchFamily="18" charset="0"/>
              </a:rPr>
              <a:t>Some practical recommendations for organizational leaders</a:t>
            </a:r>
            <a:endParaRPr lang="fa-IR" sz="3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3538"/>
            <a:ext cx="8229600" cy="4691062"/>
          </a:xfrm>
        </p:spPr>
        <p:txBody>
          <a:bodyPr>
            <a:normAutofit fontScale="85000"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Ask frank, sincere, and trusted advisors to give you authentic information from the inside and outside of the organization;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Constantly evaluate different aspects of the organization and compare the results with other similar organizations;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Have open periodic conversations with different stakeholders in order to collect authentic information;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Avoid developing a top management team who just simply confirm the organization strategies and policies without adequate assessment of their strengths and weaknesses.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Ask people around you to factually assess the impacts of the events on your organizations from different perspectives.</a:t>
            </a:r>
          </a:p>
          <a:p>
            <a:pPr algn="l" rtl="0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864100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Relationship between organizational narcissism and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organizational learning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Relationship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between organizational narcissism and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readiness for change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Relationship between organizational narcissism and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interpretations of facts during strategic planning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Relationship between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charismatic leadership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 organizational narcissism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Relationship between organizational narcissism and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organizational ethical behaviors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en-US" sz="2400" dirty="0" smtClean="0">
              <a:cs typeface="Arial" pitchFamily="34" charset="0"/>
            </a:endParaRPr>
          </a:p>
          <a:p>
            <a:pPr algn="l" rtl="0"/>
            <a:endParaRPr lang="en-US" sz="2400" dirty="0" smtClean="0">
              <a:cs typeface="Arial" pitchFamily="34" charset="0"/>
            </a:endParaRPr>
          </a:p>
        </p:txBody>
      </p:sp>
      <p:sp>
        <p:nvSpPr>
          <p:cNvPr id="34819" name="Content Placeholder 1"/>
          <p:cNvSpPr>
            <a:spLocks/>
          </p:cNvSpPr>
          <p:nvPr/>
        </p:nvSpPr>
        <p:spPr bwMode="auto">
          <a:xfrm>
            <a:off x="533400" y="5334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l" rtl="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research topics for f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uture investigations</a:t>
            </a:r>
            <a:endParaRPr lang="fa-IR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65125" marR="0" lvl="0" indent="-255588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400" dirty="0">
              <a:latin typeface="+mn-lt"/>
            </a:endParaRPr>
          </a:p>
          <a:p>
            <a:pPr marL="365125" marR="0" lvl="0" indent="-255588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65125" marR="0" lvl="0" indent="-255588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400" dirty="0">
              <a:latin typeface="+mn-lt"/>
            </a:endParaRPr>
          </a:p>
          <a:p>
            <a:pPr marL="365125" marR="0" lvl="0" indent="-255588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Thank you!</a:t>
            </a:r>
            <a:endParaRPr kumimoji="0" lang="fa-I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effectLst/>
                <a:latin typeface="Times New Roman" pitchFamily="18" charset="0"/>
                <a:cs typeface="Times New Roman" pitchFamily="18" charset="0"/>
              </a:rPr>
              <a:t>Narcissism</a:t>
            </a:r>
            <a:endParaRPr lang="fa-IR" sz="30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524000"/>
          </a:xfrm>
        </p:spPr>
        <p:txBody>
          <a:bodyPr>
            <a:normAutofit fontScale="92500" lnSpcReduction="20000"/>
          </a:bodyPr>
          <a:lstStyle/>
          <a:p>
            <a:pPr algn="l" rtl="0" eaLnBrk="1" hangingPunct="1">
              <a:buFont typeface="Wingdings" pitchFamily="2" charset="2"/>
              <a:buChar char="Ø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Derived from the Greek myth of Narcissus, a young man fated to fall in love exclusively with the perfection of his own reflection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 rtl="0" eaLnBrk="1" hangingPunct="1">
              <a:buNone/>
            </a:pPr>
            <a:r>
              <a:rPr lang="en-US" sz="2400" dirty="0" smtClean="0">
                <a:cs typeface="Arial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3657600"/>
            <a:ext cx="7924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term “narcissism” was coined by Ellis (1898) to describe a clinical condition of “perverse self-love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although Freud had great impact on research of this topic in academic contexts.</a:t>
            </a:r>
            <a:endParaRPr lang="fa-I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>
          <a:xfrm>
            <a:off x="381000" y="1798638"/>
            <a:ext cx="8229600" cy="2925762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Normal/Healthy: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shows a positive self-esteem and facilitate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normal functioning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creativity.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 3" pitchFamily="18" charset="2"/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Pathological disorder: disability to integrate the idealized beliefs about oneself with the reality of one’s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inadequacy.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fa-IR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effectLst/>
                <a:latin typeface="Times New Roman" pitchFamily="18" charset="0"/>
                <a:cs typeface="Times New Roman" pitchFamily="18" charset="0"/>
              </a:rPr>
              <a:t>Types of narcissism</a:t>
            </a:r>
            <a:endParaRPr lang="fa-IR" sz="30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62484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Rosenthal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S. A. &amp;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Pittinsky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T. L. (2006). Narcissistic leadership,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The leadership quarterly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17, 617-633.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effectLst/>
              </a:rPr>
              <a:t>Narcissistic personality disorder</a:t>
            </a:r>
            <a:endParaRPr lang="fa-IR" sz="3000" b="1" dirty="0" smtClean="0">
              <a:effectLst/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2209800"/>
            <a:ext cx="8848725" cy="3090863"/>
          </a:xfr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54102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Source: Rosenthal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S. A. &amp;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Pittinsky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T. L. (2006). Narcissistic leadership,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The leadership quarterly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17, 617-633.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effectLst/>
                <a:latin typeface="Times New Roman" pitchFamily="18" charset="0"/>
                <a:cs typeface="Times New Roman" pitchFamily="18" charset="0"/>
              </a:rPr>
              <a:t>Six psychological dispositions of narcissism</a:t>
            </a:r>
            <a:endParaRPr lang="fa-IR" sz="30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Denial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Rationalization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Self-aggrandizement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Attributional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egotism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Sense of entitlement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anxiety</a:t>
            </a:r>
            <a:endParaRPr lang="fa-I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6172200"/>
            <a:ext cx="8448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Brown, A. D. (1997). Narcissism, identity, and legitimacy,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Academy of Management Review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22 (3), 643-668.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effectLst/>
                <a:latin typeface="Times New Roman" pitchFamily="18" charset="0"/>
                <a:cs typeface="Times New Roman" pitchFamily="18" charset="0"/>
              </a:rPr>
              <a:t>Narcissistic leadership </a:t>
            </a:r>
            <a:endParaRPr lang="fa-IR" sz="3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Leaders with normal narcissism are faithful to their visions, risk takers, reasonably confident and optimistic.</a:t>
            </a:r>
          </a:p>
          <a:p>
            <a:pPr algn="l" rtl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Leaders with pathological narcissism are very sensitive to criticism and poor listeners, and lack empathy for others and have an intense sense of competition and tendency to unreasonable risks.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76200" y="6167735"/>
            <a:ext cx="929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Maccoby, M. (2000 January-February). Narcissistic leaders: The incredible pros, the inevitable cons. </a:t>
            </a:r>
            <a:r>
              <a:rPr lang="en-US" sz="1200" i="1" dirty="0" smtClean="0"/>
              <a:t>Harvard Business Review</a:t>
            </a:r>
            <a:r>
              <a:rPr lang="en-US" sz="1200" dirty="0" smtClean="0"/>
              <a:t>, 69-77.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effectLst/>
                <a:latin typeface="Times New Roman" pitchFamily="18" charset="0"/>
                <a:cs typeface="Times New Roman" pitchFamily="18" charset="0"/>
              </a:rPr>
              <a:t>A narcissistic organization</a:t>
            </a:r>
            <a:endParaRPr lang="fa-IR" sz="3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“A narcissistic organization is one in which the organization is felt by its members to be very special and to embody unique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qualities.”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(Stein, 2003, p.529).</a:t>
            </a:r>
          </a:p>
          <a:p>
            <a:pPr algn="l" rtl="0" eaLnBrk="1" hangingPunct="1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When all or most organization members gain their self-esteem by relating themselves to their organizational identity, a narcissistic organization may be developed (Brown, 1997).</a:t>
            </a:r>
          </a:p>
          <a:p>
            <a:pPr algn="l" rtl="0" eaLnBrk="1" hangingPunct="1"/>
            <a:endParaRPr lang="en-US" dirty="0" smtClean="0"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28600" y="6167735"/>
            <a:ext cx="7780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Stein, M. (2003). Unbounded rationality: Risk and organizational narcissism at Long Term Capital Management,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Human Relations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56 (5), 523-540.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effectLst/>
                <a:latin typeface="Times New Roman" pitchFamily="18" charset="0"/>
                <a:cs typeface="Times New Roman" pitchFamily="18" charset="0"/>
              </a:rPr>
              <a:t>Social identity theory</a:t>
            </a:r>
            <a:endParaRPr lang="fa-IR" sz="30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Identification refers to a perception of oneness with or belongingness to a social category.</a:t>
            </a:r>
          </a:p>
          <a:p>
            <a:pPr algn="l" rtl="0" eaLnBrk="1" hangingPunct="1">
              <a:buFont typeface="Wingdings 3" pitchFamily="18" charset="2"/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Organizational identity may be a part of an employee’s identity.</a:t>
            </a:r>
          </a:p>
          <a:p>
            <a:pPr algn="l" rtl="0" eaLnBrk="1" hangingPunct="1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According to social identity theory, joining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group or an organization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may be a self-regulating mechanism in order to maintain and enhance self-esteem.</a:t>
            </a:r>
          </a:p>
          <a:p>
            <a:pPr algn="l" rtl="0" eaLnBrk="1" hangingPunct="1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effectLst/>
                <a:latin typeface="Times New Roman" pitchFamily="18" charset="0"/>
                <a:cs typeface="Times New Roman" pitchFamily="18" charset="0"/>
              </a:rPr>
              <a:t>Some characteristics of a narcissistic organization (Stein, 2003)</a:t>
            </a:r>
            <a:endParaRPr lang="fa-IR" sz="3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Exaggerated pride (hubris)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organization deludes itself into believing it has powers with no limits (omnipotence).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Believing the organization has complete knowledge of environment, with nothing lying beyond their ken (omniscience).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Being dismissive of other organizations, people, and information; a sense of independence (dismissiveness and triumphant contempt).</a:t>
            </a:r>
          </a:p>
          <a:p>
            <a:pPr algn="l" rtl="0" eaLnBrk="1" hangingPunct="1">
              <a:lnSpc>
                <a:spcPct val="90000"/>
              </a:lnSpc>
              <a:buFont typeface="Wingdings 3" pitchFamily="18" charset="2"/>
              <a:buNone/>
            </a:pP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773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Individual and organizational narcissism</vt:lpstr>
      <vt:lpstr>Narcissism</vt:lpstr>
      <vt:lpstr>Types of narcissism</vt:lpstr>
      <vt:lpstr>Narcissistic personality disorder</vt:lpstr>
      <vt:lpstr>Six psychological dispositions of narcissism</vt:lpstr>
      <vt:lpstr>Narcissistic leadership </vt:lpstr>
      <vt:lpstr>A narcissistic organization</vt:lpstr>
      <vt:lpstr>Social identity theory</vt:lpstr>
      <vt:lpstr>Some characteristics of a narcissistic organization (Stein, 2003)</vt:lpstr>
      <vt:lpstr>Why studying narcissistic organizations?</vt:lpstr>
      <vt:lpstr>Some practical recommendations for organizational leaders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narcissism at the organizational level</dc:title>
  <dc:creator>Seyyed Babak Alavi</dc:creator>
  <cp:lastModifiedBy>Seyyed Babak Alavi</cp:lastModifiedBy>
  <cp:revision>88</cp:revision>
  <dcterms:created xsi:type="dcterms:W3CDTF">2008-04-10T20:38:06Z</dcterms:created>
  <dcterms:modified xsi:type="dcterms:W3CDTF">2008-12-17T16:56:25Z</dcterms:modified>
</cp:coreProperties>
</file>